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</p:sldMasterIdLst>
  <p:notesMasterIdLst>
    <p:notesMasterId r:id="rId23"/>
  </p:notesMasterIdLst>
  <p:handoutMasterIdLst>
    <p:handoutMasterId r:id="rId24"/>
  </p:handoutMasterIdLst>
  <p:sldIdLst>
    <p:sldId id="289" r:id="rId3"/>
    <p:sldId id="258" r:id="rId4"/>
    <p:sldId id="309" r:id="rId5"/>
    <p:sldId id="288" r:id="rId6"/>
    <p:sldId id="286" r:id="rId7"/>
    <p:sldId id="260" r:id="rId8"/>
    <p:sldId id="261" r:id="rId9"/>
    <p:sldId id="297" r:id="rId10"/>
    <p:sldId id="287" r:id="rId11"/>
    <p:sldId id="301" r:id="rId12"/>
    <p:sldId id="274" r:id="rId13"/>
    <p:sldId id="275" r:id="rId14"/>
    <p:sldId id="276" r:id="rId15"/>
    <p:sldId id="307" r:id="rId16"/>
    <p:sldId id="317" r:id="rId17"/>
    <p:sldId id="316" r:id="rId18"/>
    <p:sldId id="320" r:id="rId19"/>
    <p:sldId id="278" r:id="rId20"/>
    <p:sldId id="279" r:id="rId21"/>
    <p:sldId id="28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_holley" initials="kc" lastIdx="7" clrIdx="0"/>
  <p:cmAuthor id="1" name="Dana" initials="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8DB"/>
    <a:srgbClr val="638EA2"/>
    <a:srgbClr val="005696"/>
    <a:srgbClr val="8BCAD9"/>
    <a:srgbClr val="EFE8CD"/>
    <a:srgbClr val="C0D3E2"/>
    <a:srgbClr val="F4EFDC"/>
    <a:srgbClr val="DDE7EF"/>
    <a:srgbClr val="D9E3E7"/>
    <a:srgbClr val="CD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90" autoAdjust="0"/>
  </p:normalViewPr>
  <p:slideViewPr>
    <p:cSldViewPr>
      <p:cViewPr>
        <p:scale>
          <a:sx n="84" d="100"/>
          <a:sy n="84" d="100"/>
        </p:scale>
        <p:origin x="-2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4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3 in Microsoft Office PowerPoint]Sheet1'!$B$1</c:f>
              <c:strCache>
                <c:ptCount val="1"/>
                <c:pt idx="0">
                  <c:v>Week 1</c:v>
                </c:pt>
              </c:strCache>
            </c:strRef>
          </c:tx>
          <c:spPr>
            <a:solidFill>
              <a:srgbClr val="005696"/>
            </a:solidFill>
            <a:ln>
              <a:solidFill>
                <a:srgbClr val="005696"/>
              </a:solidFill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PowerPoint]Sheet1'!$A$2:$A$3</c:f>
              <c:strCache>
                <c:ptCount val="2"/>
                <c:pt idx="0">
                  <c:v>Overall Skin Firmness</c:v>
                </c:pt>
                <c:pt idx="1">
                  <c:v>Firmness around eyes</c:v>
                </c:pt>
              </c:strCache>
            </c:strRef>
          </c:cat>
          <c:val>
            <c:numRef>
              <c:f>'[Chart 3 in Microsoft Office PowerPoint]Sheet1'!$B$2:$B$3</c:f>
              <c:numCache>
                <c:formatCode>0.00%</c:formatCode>
                <c:ptCount val="2"/>
                <c:pt idx="0">
                  <c:v>0.177</c:v>
                </c:pt>
                <c:pt idx="1">
                  <c:v>0.213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PowerPoint]Sheet1'!$C$1</c:f>
              <c:strCache>
                <c:ptCount val="1"/>
                <c:pt idx="0">
                  <c:v>Week 4</c:v>
                </c:pt>
              </c:strCache>
            </c:strRef>
          </c:tx>
          <c:spPr>
            <a:solidFill>
              <a:srgbClr val="638EA2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PowerPoint]Sheet1'!$A$2:$A$3</c:f>
              <c:strCache>
                <c:ptCount val="2"/>
                <c:pt idx="0">
                  <c:v>Overall Skin Firmness</c:v>
                </c:pt>
                <c:pt idx="1">
                  <c:v>Firmness around eyes</c:v>
                </c:pt>
              </c:strCache>
            </c:strRef>
          </c:cat>
          <c:val>
            <c:numRef>
              <c:f>'[Chart 3 in Microsoft Office PowerPoint]Sheet1'!$C$2:$C$3</c:f>
              <c:numCache>
                <c:formatCode>0.00%</c:formatCode>
                <c:ptCount val="2"/>
                <c:pt idx="0">
                  <c:v>0.3</c:v>
                </c:pt>
                <c:pt idx="1">
                  <c:v>0.407</c:v>
                </c:pt>
              </c:numCache>
            </c:numRef>
          </c:val>
        </c:ser>
        <c:ser>
          <c:idx val="2"/>
          <c:order val="2"/>
          <c:tx>
            <c:strRef>
              <c:f>'[Chart 3 in Microsoft Office PowerPoint]Sheet1'!$D$1</c:f>
              <c:strCache>
                <c:ptCount val="1"/>
                <c:pt idx="0">
                  <c:v>Week 8</c:v>
                </c:pt>
              </c:strCache>
            </c:strRef>
          </c:tx>
          <c:spPr>
            <a:solidFill>
              <a:srgbClr val="8BCAD9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PowerPoint]Sheet1'!$A$2:$A$3</c:f>
              <c:strCache>
                <c:ptCount val="2"/>
                <c:pt idx="0">
                  <c:v>Overall Skin Firmness</c:v>
                </c:pt>
                <c:pt idx="1">
                  <c:v>Firmness around eyes</c:v>
                </c:pt>
              </c:strCache>
            </c:strRef>
          </c:cat>
          <c:val>
            <c:numRef>
              <c:f>'[Chart 3 in Microsoft Office PowerPoint]Sheet1'!$D$2:$D$3</c:f>
              <c:numCache>
                <c:formatCode>0%</c:formatCode>
                <c:ptCount val="2"/>
                <c:pt idx="0" formatCode="0.00%">
                  <c:v>0.441</c:v>
                </c:pt>
                <c:pt idx="1">
                  <c:v>0.55</c:v>
                </c:pt>
              </c:numCache>
            </c:numRef>
          </c:val>
        </c:ser>
        <c:ser>
          <c:idx val="3"/>
          <c:order val="3"/>
          <c:tx>
            <c:strRef>
              <c:f>'[Chart 3 in Microsoft Office PowerPoint]Sheet1'!$E$1</c:f>
              <c:strCache>
                <c:ptCount val="1"/>
                <c:pt idx="0">
                  <c:v>Week 12</c:v>
                </c:pt>
              </c:strCache>
            </c:strRef>
          </c:tx>
          <c:spPr>
            <a:solidFill>
              <a:srgbClr val="2B98DB"/>
            </a:solidFill>
            <a:ln>
              <a:solidFill>
                <a:srgbClr val="2B98DB"/>
              </a:solidFill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PowerPoint]Sheet1'!$A$2:$A$3</c:f>
              <c:strCache>
                <c:ptCount val="2"/>
                <c:pt idx="0">
                  <c:v>Overall Skin Firmness</c:v>
                </c:pt>
                <c:pt idx="1">
                  <c:v>Firmness around eyes</c:v>
                </c:pt>
              </c:strCache>
            </c:strRef>
          </c:cat>
          <c:val>
            <c:numRef>
              <c:f>'[Chart 3 in Microsoft Office PowerPoint]Sheet1'!$E$2:$E$3</c:f>
              <c:numCache>
                <c:formatCode>0.00%</c:formatCode>
                <c:ptCount val="2"/>
                <c:pt idx="0">
                  <c:v>0.533</c:v>
                </c:pt>
                <c:pt idx="1">
                  <c:v>0.664000000000001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6211432"/>
        <c:axId val="-2066404520"/>
      </c:barChart>
      <c:catAx>
        <c:axId val="-20662114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6404520"/>
        <c:crosses val="autoZero"/>
        <c:auto val="1"/>
        <c:lblAlgn val="ctr"/>
        <c:lblOffset val="100"/>
        <c:noMultiLvlLbl val="0"/>
      </c:catAx>
      <c:valAx>
        <c:axId val="-2066404520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66211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 1</c:v>
                </c:pt>
              </c:strCache>
            </c:strRef>
          </c:tx>
          <c:spPr>
            <a:solidFill>
              <a:srgbClr val="8BCAD9"/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Overall Skin Firmness</c:v>
                </c:pt>
                <c:pt idx="1">
                  <c:v>Firmness Around Eyes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0.559</c:v>
                </c:pt>
                <c:pt idx="1">
                  <c:v>0.559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 12</c:v>
                </c:pt>
              </c:strCache>
            </c:strRef>
          </c:tx>
          <c:spPr>
            <a:solidFill>
              <a:srgbClr val="7998A6"/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Overall Skin Firmness</c:v>
                </c:pt>
                <c:pt idx="1">
                  <c:v>Firmness Around Eyes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0.794</c:v>
                </c:pt>
                <c:pt idx="1">
                  <c:v>0.794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146696"/>
        <c:axId val="2101692568"/>
      </c:barChart>
      <c:catAx>
        <c:axId val="2111146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60" baseline="0"/>
            </a:pPr>
            <a:endParaRPr lang="en-US"/>
          </a:p>
        </c:txPr>
        <c:crossAx val="2101692568"/>
        <c:crosses val="autoZero"/>
        <c:auto val="1"/>
        <c:lblAlgn val="ctr"/>
        <c:lblOffset val="100"/>
        <c:noMultiLvlLbl val="0"/>
      </c:catAx>
      <c:valAx>
        <c:axId val="2101692568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21111466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5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022BC-A246-4C49-9563-D7267F4BFBD0}" type="datetimeFigureOut">
              <a:rPr lang="en-US" smtClean="0"/>
              <a:pPr/>
              <a:t>10/4/12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AD2C-678A-8E47-BD82-7432F5862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3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B62411-627A-4F82-9830-FA4E3D658F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7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Mario:</a:t>
            </a:r>
            <a:r>
              <a:rPr lang="en-US" baseline="0" dirty="0" smtClean="0"/>
              <a:t> I added ingredient as I thought Dana said we could not just use </a:t>
            </a:r>
            <a:r>
              <a:rPr lang="en-US" baseline="0" dirty="0" err="1" smtClean="0"/>
              <a:t>ageLOC</a:t>
            </a:r>
            <a:r>
              <a:rPr lang="en-US" baseline="0" dirty="0" smtClean="0"/>
              <a:t> technology.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65C6-3B95-4FC9-8B75-E861894C4C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geloc TFEU logo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17582" r="28712" b="53548"/>
          <a:stretch/>
        </p:blipFill>
        <p:spPr>
          <a:xfrm>
            <a:off x="533400" y="3509158"/>
            <a:ext cx="3488267" cy="1977242"/>
          </a:xfrm>
          <a:prstGeom prst="rect">
            <a:avLst/>
          </a:prstGeom>
        </p:spPr>
      </p:pic>
      <p:pic>
        <p:nvPicPr>
          <p:cNvPr id="10" name="Picture 9" descr="RM1210000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32840" r="17243" b="18518"/>
          <a:stretch/>
        </p:blipFill>
        <p:spPr>
          <a:xfrm>
            <a:off x="4233332" y="0"/>
            <a:ext cx="4936067" cy="513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6200" y="5791200"/>
            <a:ext cx="1143000" cy="7772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1222375"/>
            <a:ext cx="1981200" cy="500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1222375"/>
            <a:ext cx="5791200" cy="500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222375"/>
            <a:ext cx="7924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2497138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338" y="2514600"/>
            <a:ext cx="2498725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1719263"/>
            <a:ext cx="9144000" cy="2843212"/>
          </a:xfrm>
          <a:prstGeom prst="rect">
            <a:avLst/>
          </a:prstGeom>
          <a:solidFill>
            <a:srgbClr val="638EA2"/>
          </a:solid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419850" y="3176588"/>
            <a:ext cx="21637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ts val="2000"/>
              </a:lnSpc>
            </a:pPr>
            <a:r>
              <a:rPr lang="en-US" sz="1200" dirty="0">
                <a:solidFill>
                  <a:schemeClr val="bg1"/>
                </a:solidFill>
              </a:rPr>
              <a:t>THE FUTURE IS </a:t>
            </a:r>
            <a:r>
              <a:rPr lang="en-US" sz="1200" i="1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6138863" y="2540000"/>
            <a:ext cx="26606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Tru Face</a:t>
            </a:r>
            <a:r>
              <a:rPr lang="en-US" baseline="20000" dirty="0">
                <a:solidFill>
                  <a:schemeClr val="bg1"/>
                </a:solidFill>
              </a:rPr>
              <a:t>™ 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essence ULTRA</a:t>
            </a: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6134100" y="3149600"/>
            <a:ext cx="3009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6" name="Picture 6" descr="NS Black 65% Regular (H)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9500" y="5778500"/>
            <a:ext cx="2508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D Manager HD:Users:samavi:Public:SM InProgress:Nu Skin:USA:Power Point:RM0700014_smll.jpg"/>
          <p:cNvPicPr>
            <a:picLocks noChangeAspect="1" noChangeArrowheads="1"/>
          </p:cNvPicPr>
          <p:nvPr userDrawn="1"/>
        </p:nvPicPr>
        <p:blipFill>
          <a:blip r:embed="rId3" cstate="print"/>
          <a:srcRect r="5511" b="16380"/>
          <a:stretch>
            <a:fillRect/>
          </a:stretch>
        </p:blipFill>
        <p:spPr bwMode="auto">
          <a:xfrm>
            <a:off x="1016000" y="1714500"/>
            <a:ext cx="21494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D Manager HD:Users:samavi:Public:SM InProgress:Nu Skin:USA:Power Point:RM0700112 smll.jpg"/>
          <p:cNvPicPr>
            <a:picLocks noChangeAspect="1" noChangeArrowheads="1"/>
          </p:cNvPicPr>
          <p:nvPr userDrawn="1"/>
        </p:nvPicPr>
        <p:blipFill>
          <a:blip r:embed="rId4" cstate="print"/>
          <a:srcRect l="14178" t="21657" r="17015" b="23466"/>
          <a:stretch>
            <a:fillRect/>
          </a:stretch>
        </p:blipFill>
        <p:spPr bwMode="auto">
          <a:xfrm>
            <a:off x="3167063" y="1714500"/>
            <a:ext cx="26812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2497138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338" y="2514600"/>
            <a:ext cx="2498725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1222375"/>
            <a:ext cx="1981200" cy="500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1222375"/>
            <a:ext cx="5791200" cy="500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222375"/>
            <a:ext cx="7924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2497138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338" y="2514600"/>
            <a:ext cx="2498725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2497138" cy="3714750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338" y="2514600"/>
            <a:ext cx="2498725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5.jpeg"/><Relationship Id="rId15" Type="http://schemas.openxmlformats.org/officeDocument/2006/relationships/image" Target="../media/image6.jpeg"/><Relationship Id="rId16" Type="http://schemas.openxmlformats.org/officeDocument/2006/relationships/image" Target="../media/image7.jpeg"/><Relationship Id="rId17" Type="http://schemas.openxmlformats.org/officeDocument/2006/relationships/image" Target="../media/image8.jpeg"/><Relationship Id="rId18" Type="http://schemas.openxmlformats.org/officeDocument/2006/relationships/image" Target="../media/image9.jpeg"/><Relationship Id="rId19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51482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844" name="Text Box 4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7554913" y="6618288"/>
            <a:ext cx="14493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eaLnBrk="0" hangingPunct="0"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© 2001 Nu Skin International, Inc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222375"/>
            <a:ext cx="7924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588" y="22129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53988" y="339725"/>
            <a:ext cx="227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ts val="1600"/>
              </a:lnSpc>
            </a:pPr>
            <a:r>
              <a:rPr lang="en-US" sz="1300" dirty="0">
                <a:solidFill>
                  <a:schemeClr val="bg1"/>
                </a:solidFill>
              </a:rPr>
              <a:t>Tru Face</a:t>
            </a:r>
            <a:r>
              <a:rPr lang="en-US" sz="1300" baseline="20000" dirty="0">
                <a:solidFill>
                  <a:schemeClr val="bg1"/>
                </a:solidFill>
              </a:rPr>
              <a:t>™ </a:t>
            </a:r>
            <a:r>
              <a:rPr lang="en-US" sz="1300" b="1" dirty="0">
                <a:solidFill>
                  <a:schemeClr val="bg1"/>
                </a:solidFill>
              </a:rPr>
              <a:t>essence ULTRA</a:t>
            </a:r>
            <a:endParaRPr lang="en-US" sz="1300" baseline="20000" dirty="0">
              <a:solidFill>
                <a:schemeClr val="bg1"/>
              </a:solidFill>
            </a:endParaRPr>
          </a:p>
          <a:p>
            <a:pPr eaLnBrk="0" hangingPunct="0">
              <a:lnSpc>
                <a:spcPts val="16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THE FIRMING</a:t>
            </a:r>
            <a:r>
              <a:rPr lang="en-US" sz="900" baseline="0" dirty="0" smtClean="0">
                <a:solidFill>
                  <a:schemeClr val="bg1"/>
                </a:solidFill>
              </a:rPr>
              <a:t> SPECIALIST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 userDrawn="1"/>
        </p:nvSpPr>
        <p:spPr bwMode="auto">
          <a:xfrm>
            <a:off x="147638" y="550863"/>
            <a:ext cx="23129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6" name="Picture 25" descr="ageloc TFEU logos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67897" r="20255" b="23136"/>
          <a:stretch/>
        </p:blipFill>
        <p:spPr>
          <a:xfrm>
            <a:off x="4114800" y="304800"/>
            <a:ext cx="3933905" cy="4617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467" y="914400"/>
            <a:ext cx="91440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  <p:pic>
        <p:nvPicPr>
          <p:cNvPr id="5" name="Picture 4" descr="RM12100001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46497" r="26517" b="21897"/>
          <a:stretch/>
        </p:blipFill>
        <p:spPr>
          <a:xfrm>
            <a:off x="8195733" y="-1"/>
            <a:ext cx="948267" cy="914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28600" y="5867400"/>
            <a:ext cx="1143000" cy="777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"/>
          <a:ea typeface="ＭＳ Ｐゴシック" pitchFamily="-105" charset="-128"/>
          <a:cs typeface="Arial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folHlink"/>
        </a:buClr>
        <a:buSzPct val="90000"/>
        <a:defRPr sz="22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1pPr>
      <a:lvl2pPr marL="347663" indent="-119063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rgbClr val="A5653D"/>
        </a:buClr>
        <a:buSzPct val="90000"/>
        <a:buChar char="•"/>
        <a:defRPr sz="20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2pPr>
      <a:lvl3pPr marL="627063" indent="-111125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rgbClr val="A5653D"/>
        </a:buClr>
        <a:buSzPct val="90000"/>
        <a:buChar char="•"/>
        <a:defRPr sz="20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rgbClr val="336699"/>
        </a:buClr>
        <a:buSzPct val="90000"/>
        <a:defRPr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-105" charset="2"/>
        <a:buChar char=""/>
        <a:defRPr sz="16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638E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51482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844" name="Text Box 4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7554913" y="6618288"/>
            <a:ext cx="14493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eaLnBrk="0" hangingPunct="0"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© 2001 Nu Skin International, Inc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228600"/>
          </a:xfrm>
          <a:prstGeom prst="rect">
            <a:avLst/>
          </a:prstGeom>
          <a:solidFill>
            <a:srgbClr val="D4C8BA"/>
          </a:solidFill>
          <a:ln w="9525">
            <a:noFill/>
            <a:miter lim="800000"/>
            <a:headEnd/>
            <a:tailEnd/>
          </a:ln>
          <a:effectLst>
            <a:outerShdw dist="38098" dir="54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chemeClr val="tx2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222375"/>
            <a:ext cx="7924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588" y="22129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588" y="6708775"/>
            <a:ext cx="9144000" cy="14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588" y="668655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800" y="6338888"/>
            <a:ext cx="14589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53988" y="339725"/>
            <a:ext cx="227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ts val="1600"/>
              </a:lnSpc>
            </a:pPr>
            <a:r>
              <a:rPr lang="en-US" sz="1300" dirty="0">
                <a:solidFill>
                  <a:schemeClr val="bg1"/>
                </a:solidFill>
              </a:rPr>
              <a:t>Tru Face</a:t>
            </a:r>
            <a:r>
              <a:rPr lang="en-US" sz="1300" baseline="20000" dirty="0">
                <a:solidFill>
                  <a:schemeClr val="bg1"/>
                </a:solidFill>
              </a:rPr>
              <a:t>™ </a:t>
            </a:r>
            <a:r>
              <a:rPr lang="en-US" sz="1300" b="1" dirty="0">
                <a:solidFill>
                  <a:schemeClr val="bg1"/>
                </a:solidFill>
              </a:rPr>
              <a:t>essence ULTRA</a:t>
            </a:r>
            <a:endParaRPr lang="en-US" sz="1300" baseline="20000" dirty="0">
              <a:solidFill>
                <a:schemeClr val="bg1"/>
              </a:solidFill>
            </a:endParaRPr>
          </a:p>
          <a:p>
            <a:pPr eaLnBrk="0" hangingPunct="0">
              <a:lnSpc>
                <a:spcPts val="1600"/>
              </a:lnSpc>
            </a:pPr>
            <a:r>
              <a:rPr lang="en-US" sz="900" dirty="0">
                <a:solidFill>
                  <a:schemeClr val="bg1"/>
                </a:solidFill>
              </a:rPr>
              <a:t>THE FUTURE IS </a:t>
            </a:r>
            <a:r>
              <a:rPr lang="en-US" sz="900" i="1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35852" name="Line 12"/>
          <p:cNvSpPr>
            <a:spLocks noChangeShapeType="1"/>
          </p:cNvSpPr>
          <p:nvPr userDrawn="1"/>
        </p:nvSpPr>
        <p:spPr bwMode="auto">
          <a:xfrm>
            <a:off x="147638" y="550863"/>
            <a:ext cx="23129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grpSp>
        <p:nvGrpSpPr>
          <p:cNvPr id="15373" name="Group 13"/>
          <p:cNvGrpSpPr>
            <a:grpSpLocks/>
          </p:cNvGrpSpPr>
          <p:nvPr userDrawn="1"/>
        </p:nvGrpSpPr>
        <p:grpSpPr bwMode="auto">
          <a:xfrm>
            <a:off x="0" y="0"/>
            <a:ext cx="9140825" cy="922338"/>
            <a:chOff x="0" y="0"/>
            <a:chExt cx="5758" cy="581"/>
          </a:xfrm>
        </p:grpSpPr>
        <p:sp>
          <p:nvSpPr>
            <p:cNvPr id="35854" name="Line 14"/>
            <p:cNvSpPr>
              <a:spLocks noChangeShapeType="1"/>
            </p:cNvSpPr>
            <p:nvPr userDrawn="1"/>
          </p:nvSpPr>
          <p:spPr bwMode="auto">
            <a:xfrm>
              <a:off x="0" y="581"/>
              <a:ext cx="575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5855" name="Line 15"/>
            <p:cNvSpPr>
              <a:spLocks noChangeShapeType="1"/>
            </p:cNvSpPr>
            <p:nvPr userDrawn="1"/>
          </p:nvSpPr>
          <p:spPr bwMode="auto">
            <a:xfrm flipV="1">
              <a:off x="4786" y="0"/>
              <a:ext cx="0" cy="5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5856" name="Line 16"/>
            <p:cNvSpPr>
              <a:spLocks noChangeShapeType="1"/>
            </p:cNvSpPr>
            <p:nvPr userDrawn="1"/>
          </p:nvSpPr>
          <p:spPr bwMode="auto">
            <a:xfrm flipV="1">
              <a:off x="4172" y="0"/>
              <a:ext cx="0" cy="5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5857" name="Line 17"/>
            <p:cNvSpPr>
              <a:spLocks noChangeShapeType="1"/>
            </p:cNvSpPr>
            <p:nvPr userDrawn="1"/>
          </p:nvSpPr>
          <p:spPr bwMode="auto">
            <a:xfrm flipV="1">
              <a:off x="3175" y="0"/>
              <a:ext cx="0" cy="5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 userDrawn="1"/>
          </p:nvSpPr>
          <p:spPr bwMode="auto">
            <a:xfrm flipV="1">
              <a:off x="2465" y="0"/>
              <a:ext cx="0" cy="5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5859" name="Line 19"/>
            <p:cNvSpPr>
              <a:spLocks noChangeShapeType="1"/>
            </p:cNvSpPr>
            <p:nvPr userDrawn="1"/>
          </p:nvSpPr>
          <p:spPr bwMode="auto">
            <a:xfrm flipV="1">
              <a:off x="5354" y="0"/>
              <a:ext cx="0" cy="5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5860" name="Line 20"/>
            <p:cNvSpPr>
              <a:spLocks noChangeShapeType="1"/>
            </p:cNvSpPr>
            <p:nvPr userDrawn="1"/>
          </p:nvSpPr>
          <p:spPr bwMode="auto">
            <a:xfrm flipV="1">
              <a:off x="1549" y="0"/>
              <a:ext cx="0" cy="5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</p:grpSp>
      <p:pic>
        <p:nvPicPr>
          <p:cNvPr id="15374" name="Picture 21" descr="PD Manager HD:Users:samavi:Public:SM InProgress:Nu Skin:USA:Power Point:RM0700023_smll.jpg"/>
          <p:cNvPicPr>
            <a:picLocks noChangeAspect="1" noChangeArrowheads="1"/>
          </p:cNvPicPr>
          <p:nvPr userDrawn="1"/>
        </p:nvPicPr>
        <p:blipFill>
          <a:blip r:embed="rId15" cstate="print"/>
          <a:srcRect l="2892" b="7234"/>
          <a:stretch>
            <a:fillRect/>
          </a:stretch>
        </p:blipFill>
        <p:spPr bwMode="auto">
          <a:xfrm>
            <a:off x="2465388" y="0"/>
            <a:ext cx="1439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2" descr="PD Manager HD:Users:samavi:Public:SM InProgress:Nu Skin:USA:Power Point:RM0700023_eyes.jpg"/>
          <p:cNvPicPr>
            <a:picLocks noChangeAspect="1" noChangeArrowheads="1"/>
          </p:cNvPicPr>
          <p:nvPr userDrawn="1"/>
        </p:nvPicPr>
        <p:blipFill>
          <a:blip r:embed="rId16" cstate="print"/>
          <a:srcRect l="17601" t="11685" r="15315" b="14186"/>
          <a:stretch>
            <a:fillRect/>
          </a:stretch>
        </p:blipFill>
        <p:spPr bwMode="auto">
          <a:xfrm>
            <a:off x="5049838" y="0"/>
            <a:ext cx="15700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3" descr="PD Manager HD:Users:samavi:Public:SM InProgress:Nu Skin:USA:Power Point:75402124_aqua sml.jpg"/>
          <p:cNvPicPr>
            <a:picLocks noChangeAspect="1" noChangeArrowheads="1"/>
          </p:cNvPicPr>
          <p:nvPr userDrawn="1"/>
        </p:nvPicPr>
        <p:blipFill>
          <a:blip r:embed="rId17" cstate="print"/>
          <a:srcRect t="15202" r="1418" b="16389"/>
          <a:stretch>
            <a:fillRect/>
          </a:stretch>
        </p:blipFill>
        <p:spPr bwMode="auto">
          <a:xfrm>
            <a:off x="7610475" y="0"/>
            <a:ext cx="882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24" descr="PD Manager HD:Users:samavi:Public:SM InProgress:Nu Skin:USA:Power Point:RM0700112 smll.jpg"/>
          <p:cNvPicPr>
            <a:picLocks noChangeAspect="1" noChangeArrowheads="1"/>
          </p:cNvPicPr>
          <p:nvPr userDrawn="1"/>
        </p:nvPicPr>
        <p:blipFill>
          <a:blip r:embed="rId18" cstate="print"/>
          <a:srcRect t="22142" r="3709" b="18744"/>
          <a:stretch>
            <a:fillRect/>
          </a:stretch>
        </p:blipFill>
        <p:spPr bwMode="auto">
          <a:xfrm>
            <a:off x="3917950" y="0"/>
            <a:ext cx="1112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5" descr="PD Manager HD:Users:samavi:Public:SM InProgress:Nu Skin:USA:Power Point:RM0700014_smll.jpg"/>
          <p:cNvPicPr>
            <a:picLocks noChangeAspect="1" noChangeArrowheads="1"/>
          </p:cNvPicPr>
          <p:nvPr userDrawn="1"/>
        </p:nvPicPr>
        <p:blipFill>
          <a:blip r:embed="rId19" cstate="print"/>
          <a:srcRect l="763" t="9601" r="4610" b="29620"/>
          <a:stretch>
            <a:fillRect/>
          </a:stretch>
        </p:blipFill>
        <p:spPr bwMode="auto">
          <a:xfrm>
            <a:off x="6638925" y="0"/>
            <a:ext cx="94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"/>
          <a:ea typeface="ＭＳ Ｐゴシック" pitchFamily="-105" charset="-128"/>
          <a:cs typeface="Arial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638EA2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folHlink"/>
        </a:buClr>
        <a:buSzPct val="90000"/>
        <a:defRPr sz="22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1pPr>
      <a:lvl2pPr marL="347663" indent="-119063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rgbClr val="A5653D"/>
        </a:buClr>
        <a:buSzPct val="90000"/>
        <a:buChar char="•"/>
        <a:defRPr sz="20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2pPr>
      <a:lvl3pPr marL="627063" indent="-111125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rgbClr val="A5653D"/>
        </a:buClr>
        <a:buSzPct val="90000"/>
        <a:buChar char="•"/>
        <a:defRPr sz="20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rgbClr val="336699"/>
        </a:buClr>
        <a:buSzPct val="90000"/>
        <a:defRPr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-105" charset="2"/>
        <a:buChar char=""/>
        <a:defRPr sz="1600">
          <a:solidFill>
            <a:schemeClr val="bg2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ts val="800"/>
        </a:spcAft>
        <a:buClr>
          <a:srgbClr val="DDDDDD"/>
        </a:buClr>
        <a:buSzPct val="50000"/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Description of Benefits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27432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sz="2000" dirty="0" smtClean="0">
                <a:solidFill>
                  <a:srgbClr val="7F7F7F"/>
                </a:solidFill>
              </a:rPr>
              <a:t>a) </a:t>
            </a:r>
            <a:r>
              <a:rPr lang="en-US" sz="2000" b="1" dirty="0" smtClean="0">
                <a:solidFill>
                  <a:srgbClr val="7F7F7F"/>
                </a:solidFill>
              </a:rPr>
              <a:t>Features </a:t>
            </a:r>
            <a:r>
              <a:rPr lang="en-US" sz="2000" b="1" dirty="0" err="1">
                <a:solidFill>
                  <a:srgbClr val="7F7F7F"/>
                </a:solidFill>
              </a:rPr>
              <a:t>ageLOC</a:t>
            </a:r>
            <a:r>
              <a:rPr lang="en-US" sz="2000" b="1" baseline="30000" dirty="0">
                <a:solidFill>
                  <a:srgbClr val="7F7F7F"/>
                </a:solidFill>
              </a:rPr>
              <a:t>® </a:t>
            </a:r>
            <a:r>
              <a:rPr lang="en-US" sz="1800" b="1" dirty="0">
                <a:solidFill>
                  <a:srgbClr val="7F7F7F"/>
                </a:solidFill>
              </a:rPr>
              <a:t>Proprietary Blend that</a:t>
            </a:r>
            <a:r>
              <a:rPr lang="en-US" sz="2000" b="1" dirty="0">
                <a:solidFill>
                  <a:srgbClr val="7F7F7F"/>
                </a:solidFill>
              </a:rPr>
              <a:t> targets the sources of aging. </a:t>
            </a:r>
            <a:endParaRPr lang="en-US" sz="2000" b="1" dirty="0" smtClean="0">
              <a:solidFill>
                <a:srgbClr val="7F7F7F"/>
              </a:solidFill>
            </a:endParaRPr>
          </a:p>
          <a:p>
            <a:pPr marL="231775" lvl="1" indent="-231775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combining our anti-aging science, which targets the sources of aging, with cutting-edge corrective anti-aging ingredients, which reduce the visible signs of aging, Nu Skin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a preventative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corrective approach to maintaining and promoting youthful looking skin.</a:t>
            </a:r>
          </a:p>
          <a:p>
            <a:pPr marL="231775" lvl="1" indent="-231775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75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Description of Benefits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315200" cy="3714750"/>
          </a:xfrm>
        </p:spPr>
        <p:txBody>
          <a:bodyPr/>
          <a:lstStyle/>
          <a:p>
            <a:pPr marL="347663" lvl="3" indent="-347663" eaLnBrk="1" hangingPunct="1">
              <a:lnSpc>
                <a:spcPct val="100000"/>
              </a:lnSpc>
            </a:pPr>
            <a:r>
              <a:rPr lang="en-US" sz="1600" b="1" dirty="0" smtClean="0">
                <a:solidFill>
                  <a:srgbClr val="7F7F7F"/>
                </a:solidFill>
              </a:rPr>
              <a:t>  </a:t>
            </a:r>
            <a:r>
              <a:rPr lang="en-US" sz="2000" b="1" dirty="0" smtClean="0">
                <a:solidFill>
                  <a:srgbClr val="7F7F7F"/>
                </a:solidFill>
              </a:rPr>
              <a:t>b) Featuring the power of Ethocyn,</a:t>
            </a:r>
            <a:r>
              <a:rPr lang="en-US" sz="1400" b="1" baseline="30000" dirty="0" smtClean="0">
                <a:solidFill>
                  <a:srgbClr val="7F7F7F"/>
                </a:solidFill>
              </a:rPr>
              <a:t>®</a:t>
            </a:r>
            <a:r>
              <a:rPr lang="en-US" sz="2000" b="1" dirty="0" smtClean="0">
                <a:solidFill>
                  <a:srgbClr val="7F7F7F"/>
                </a:solidFill>
              </a:rPr>
              <a:t> clinically proven to improve the key component of firm skin.</a:t>
            </a:r>
          </a:p>
          <a:p>
            <a:pPr lvl="1" indent="-288925" eaLnBrk="1" hangingPunct="1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7F7F7F"/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Ethocyn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 unique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molecule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created by Chantal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Burnison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has been shown in clinical trials to promote the key component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skin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gives it snap and resilience.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According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study investigators skin should be tighter and experience less sagging with the use of this ingredient. By leveraging this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ageLOC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Face Essence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Ultra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consumers will see a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return to firm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lvl="1" indent="-288925"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Description of Benefits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4953000" cy="3276600"/>
          </a:xfrm>
        </p:spPr>
        <p:txBody>
          <a:bodyPr/>
          <a:lstStyle/>
          <a:p>
            <a:pPr marL="231775" lvl="1" indent="-231775" eaLnBrk="1" hangingPunct="1"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rgbClr val="7F7F7F"/>
                </a:solidFill>
              </a:rPr>
              <a:t>c</a:t>
            </a:r>
            <a:r>
              <a:rPr lang="en-US" b="1" dirty="0" smtClean="0">
                <a:solidFill>
                  <a:srgbClr val="7F7F7F"/>
                </a:solidFill>
              </a:rPr>
              <a:t>) Helps contour and firm the skin for a more youthful appearance. 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</a:p>
          <a:p>
            <a:pPr marL="231775" lvl="1" indent="-231775" eaLnBrk="1" hangingPunct="1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7F7F7F"/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ageLOC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Face Essence Ultra features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Ethocyn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antioxidant network,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ageLOC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ingredient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help restore definition and youthful contour to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skin—protecting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promoting the key component of firm skin and targeting the sources of aging. </a:t>
            </a:r>
          </a:p>
          <a:p>
            <a:pPr marL="231775" lvl="1" indent="-231775" eaLnBrk="1" hangingPunct="1">
              <a:lnSpc>
                <a:spcPct val="100000"/>
              </a:lnSpc>
              <a:buFontTx/>
              <a:buNone/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3" name="Picture 2" descr="RM1220058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18041" r="27583" b="28222"/>
          <a:stretch/>
        </p:blipFill>
        <p:spPr>
          <a:xfrm>
            <a:off x="5638801" y="2209800"/>
            <a:ext cx="3505200" cy="46783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Description of Benefits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5333999" cy="3714750"/>
          </a:xfrm>
        </p:spPr>
        <p:txBody>
          <a:bodyPr/>
          <a:lstStyle/>
          <a:p>
            <a:pPr lvl="1" indent="-347663" eaLnBrk="1" hangingPunct="1">
              <a:lnSpc>
                <a:spcPct val="100000"/>
              </a:lnSpc>
              <a:buFontTx/>
              <a:buNone/>
            </a:pPr>
            <a:r>
              <a:rPr lang="en-US" sz="1800" b="1" dirty="0" smtClean="0">
                <a:solidFill>
                  <a:srgbClr val="7F7F7F"/>
                </a:solidFill>
              </a:rPr>
              <a:t>d</a:t>
            </a:r>
            <a:r>
              <a:rPr lang="en-US" b="1" dirty="0" smtClean="0">
                <a:solidFill>
                  <a:srgbClr val="7F7F7F"/>
                </a:solidFill>
              </a:rPr>
              <a:t>)  Defines skin around the eyes, neck, </a:t>
            </a:r>
            <a:br>
              <a:rPr lang="en-US" b="1" dirty="0" smtClean="0">
                <a:solidFill>
                  <a:srgbClr val="7F7F7F"/>
                </a:solidFill>
              </a:rPr>
            </a:br>
            <a:r>
              <a:rPr lang="en-US" b="1" dirty="0" smtClean="0">
                <a:solidFill>
                  <a:srgbClr val="7F7F7F"/>
                </a:solidFill>
              </a:rPr>
              <a:t>chin, and jawline.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</a:p>
          <a:p>
            <a:pPr lvl="1" indent="-347663" eaLnBrk="1" hangingPunct="1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7F7F7F"/>
                </a:solidFill>
              </a:rPr>
              <a:t>	ageLOC Tru Face Essence Ultra protects </a:t>
            </a:r>
            <a:br>
              <a:rPr lang="en-US" dirty="0" smtClean="0">
                <a:solidFill>
                  <a:srgbClr val="7F7F7F"/>
                </a:solidFill>
              </a:rPr>
            </a:br>
            <a:r>
              <a:rPr lang="en-US" dirty="0" smtClean="0">
                <a:solidFill>
                  <a:srgbClr val="7F7F7F"/>
                </a:solidFill>
              </a:rPr>
              <a:t>the skin with an antioxidant network and </a:t>
            </a:r>
            <a:r>
              <a:rPr lang="en-US" dirty="0" err="1" smtClean="0">
                <a:solidFill>
                  <a:srgbClr val="7F7F7F"/>
                </a:solidFill>
              </a:rPr>
              <a:t>Ethocyn</a:t>
            </a:r>
            <a:r>
              <a:rPr lang="en-US" baseline="30000" dirty="0" smtClean="0">
                <a:solidFill>
                  <a:srgbClr val="7F7F7F"/>
                </a:solidFill>
              </a:rPr>
              <a:t>®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to </a:t>
            </a:r>
            <a:r>
              <a:rPr lang="en-US" dirty="0" smtClean="0">
                <a:solidFill>
                  <a:srgbClr val="7F7F7F"/>
                </a:solidFill>
              </a:rPr>
              <a:t>help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sagging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skin,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skin contour,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definition—helping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skin look more firm and youthful. </a:t>
            </a:r>
          </a:p>
        </p:txBody>
      </p:sp>
      <p:pic>
        <p:nvPicPr>
          <p:cNvPr id="2" name="Picture 1" descr="RM1220012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14938" r="30961" b="29136"/>
          <a:stretch/>
        </p:blipFill>
        <p:spPr>
          <a:xfrm>
            <a:off x="5867401" y="2209800"/>
            <a:ext cx="3276600" cy="46676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Description of Benefits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8077200" cy="3714750"/>
          </a:xfrm>
        </p:spPr>
        <p:txBody>
          <a:bodyPr/>
          <a:lstStyle/>
          <a:p>
            <a:pPr marL="231775" lvl="1" indent="-231775" eaLnBrk="1" hangingPunct="1">
              <a:lnSpc>
                <a:spcPct val="100000"/>
              </a:lnSpc>
              <a:buNone/>
            </a:pPr>
            <a:r>
              <a:rPr lang="en-US" sz="1800" b="1" dirty="0" smtClean="0">
                <a:solidFill>
                  <a:srgbClr val="7F7F7F"/>
                </a:solidFill>
              </a:rPr>
              <a:t>e) Helps protect the skin from oxidizing free radicals. </a:t>
            </a:r>
          </a:p>
          <a:p>
            <a:pPr lvl="1" indent="-288925" eaLnBrk="1" hangingPunct="1">
              <a:lnSpc>
                <a:spcPct val="100000"/>
              </a:lnSpc>
              <a:buFontTx/>
              <a:buNone/>
            </a:pPr>
            <a:r>
              <a:rPr lang="en-US" sz="1800" dirty="0" smtClean="0">
                <a:solidFill>
                  <a:srgbClr val="7F7F7F"/>
                </a:solidFill>
              </a:rPr>
              <a:t>	ageLOC Tru Face Essence Ultra contains a powerful combination of green tea and antioxidants that act synergistically to protect the structures of the skin. By providing a network of antioxidants, the protective function against free radicals is not only enhanced, but the key ingredients are also more available to perform other functions that can benefit the skin. </a:t>
            </a:r>
          </a:p>
          <a:p>
            <a:pPr lvl="1" indent="-288925" eaLnBrk="1" hangingPunct="1">
              <a:lnSpc>
                <a:spcPct val="100000"/>
              </a:lnSpc>
              <a:buFontTx/>
              <a:buNone/>
            </a:pPr>
            <a:r>
              <a:rPr lang="en-US" sz="1800" dirty="0" smtClean="0">
                <a:solidFill>
                  <a:srgbClr val="7F7F7F"/>
                </a:solidFill>
              </a:rPr>
              <a:t>	Antioxidants work optimally as a network to protect cellular health and viability. Carotenoids are known as “blotters” and provide the first line of defense by absorbing a large part of the free radicals’ load. In addition to carotenoids, the powerful “redox” (regenerating) antioxidants, CoQ10 and vitamins C and E, play significant roles in the antioxidant network.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924800" cy="9525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Clinical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32054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952500"/>
          </a:xfrm>
        </p:spPr>
        <p:txBody>
          <a:bodyPr/>
          <a:lstStyle/>
          <a:p>
            <a:pPr algn="ctr"/>
            <a:r>
              <a:rPr lang="en-US" sz="3200" dirty="0" smtClean="0"/>
              <a:t>Percent Improvement Over Baseline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1524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 Perception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9812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chemeClr val="folHlink"/>
              </a:buClr>
              <a:buSzPct val="9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5" charset="-128"/>
                <a:cs typeface="Arial"/>
              </a:rPr>
              <a:t>A third-party contract research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 pitchFamily="-105" charset="-128"/>
                <a:cs typeface="Arial"/>
              </a:rPr>
              <a:t>organization recruited 30 subjects who showed mild to moderate signs of aging (specifically lack of skin firmness) to use ageLOC Tru Face Essence Ultra twice daily for 12 weeks.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By week 12, impressive percentage improvements over baseline were seen: </a:t>
            </a:r>
          </a:p>
          <a:p>
            <a:pPr marL="628650" indent="-285750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808080"/>
                </a:solidFill>
                <a:latin typeface="Arial"/>
                <a:cs typeface="Arial"/>
              </a:rPr>
              <a:t>53%</a:t>
            </a: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in overall skin firmness.</a:t>
            </a:r>
          </a:p>
          <a:p>
            <a:pPr marL="628650" indent="-285750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808080"/>
                </a:solidFill>
                <a:latin typeface="Arial"/>
                <a:cs typeface="Arial"/>
              </a:rPr>
              <a:t>66%</a:t>
            </a: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in skin firmness </a:t>
            </a: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around </a:t>
            </a:r>
            <a:b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lang="en-US" sz="1600" dirty="0" smtClean="0">
                <a:solidFill>
                  <a:srgbClr val="808080"/>
                </a:solidFill>
                <a:latin typeface="Arial"/>
                <a:cs typeface="Arial"/>
              </a:rPr>
              <a:t>eyes.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chemeClr val="folHlink"/>
              </a:buClr>
              <a:buSzPct val="90000"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ＭＳ Ｐゴシック" pitchFamily="-105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chemeClr val="folHlink"/>
              </a:buClr>
              <a:buSzPct val="9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ＭＳ Ｐゴシック" pitchFamily="-105" charset="-128"/>
              <a:cs typeface="Arial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962400" y="1905000"/>
          <a:ext cx="5181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534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838200"/>
            <a:ext cx="91440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/>
              <a:t>Percent of Subjects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36576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808080"/>
                </a:solidFill>
                <a:latin typeface="Arial"/>
                <a:cs typeface="Arial"/>
              </a:rPr>
              <a:t>In the same study, over 55% of the subjects reported improvements both in </a:t>
            </a:r>
            <a:r>
              <a:rPr lang="en-US" sz="1800" dirty="0" smtClean="0">
                <a:solidFill>
                  <a:srgbClr val="808080"/>
                </a:solidFill>
                <a:latin typeface="Arial"/>
                <a:cs typeface="Arial"/>
              </a:rPr>
              <a:t>overall </a:t>
            </a:r>
            <a:r>
              <a:rPr lang="en-US" sz="1800" dirty="0">
                <a:solidFill>
                  <a:srgbClr val="808080"/>
                </a:solidFill>
                <a:latin typeface="Arial"/>
                <a:cs typeface="Arial"/>
              </a:rPr>
              <a:t>firmness and firmness around the eyes in as little as one week. </a:t>
            </a:r>
            <a:endParaRPr lang="en-US" sz="1800" dirty="0">
              <a:solidFill>
                <a:srgbClr val="80808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808080"/>
                </a:solidFill>
                <a:latin typeface="Arial"/>
                <a:cs typeface="Arial"/>
              </a:rPr>
              <a:t>By week </a:t>
            </a:r>
            <a:r>
              <a:rPr lang="en-US" sz="1800" dirty="0" smtClean="0">
                <a:solidFill>
                  <a:srgbClr val="808080"/>
                </a:solidFill>
                <a:latin typeface="Arial"/>
                <a:cs typeface="Arial"/>
              </a:rPr>
              <a:t>12, </a:t>
            </a:r>
            <a:r>
              <a:rPr lang="en-US" sz="1800" dirty="0">
                <a:solidFill>
                  <a:srgbClr val="808080"/>
                </a:solidFill>
                <a:latin typeface="Arial"/>
                <a:cs typeface="Arial"/>
              </a:rPr>
              <a:t>an impressive 80% of subjects were showing improvements in these same areas. </a:t>
            </a:r>
            <a:endParaRPr lang="en-US" sz="1800" dirty="0" smtClean="0">
              <a:solidFill>
                <a:srgbClr val="80808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24528652"/>
              </p:ext>
            </p:extLst>
          </p:nvPr>
        </p:nvGraphicFramePr>
        <p:xfrm>
          <a:off x="3810000" y="1981200"/>
          <a:ext cx="5410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16764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 Perception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9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Usage Regimen Recommendations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2514600"/>
            <a:ext cx="4267200" cy="37147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sz="2100" dirty="0" smtClean="0">
                <a:solidFill>
                  <a:srgbClr val="7F7F7F"/>
                </a:solidFill>
              </a:rPr>
              <a:t>After cleansing and toning, apply ageLOC Tru Face Essence Ultra as the final layer of your treatment step. Finish with your core system moisturizer. 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en-US" sz="2100" dirty="0" smtClean="0">
                <a:solidFill>
                  <a:srgbClr val="7F7F7F"/>
                </a:solidFill>
              </a:rPr>
              <a:t>ageLOC </a:t>
            </a:r>
            <a:r>
              <a:rPr lang="en-GB" sz="2100" dirty="0" smtClean="0">
                <a:solidFill>
                  <a:srgbClr val="7F7F7F"/>
                </a:solidFill>
              </a:rPr>
              <a:t>Tru Face Essence</a:t>
            </a:r>
            <a:r>
              <a:rPr lang="en-US" sz="2100" dirty="0" smtClean="0">
                <a:solidFill>
                  <a:srgbClr val="7F7F7F"/>
                </a:solidFill>
              </a:rPr>
              <a:t> Ultra should be applied to the face, neck, and jawline twice a day.</a:t>
            </a:r>
          </a:p>
        </p:txBody>
      </p:sp>
      <p:pic>
        <p:nvPicPr>
          <p:cNvPr id="4" name="Picture 3" descr="RM1220218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2004"/>
          <a:stretch/>
        </p:blipFill>
        <p:spPr>
          <a:xfrm>
            <a:off x="6050613" y="2209800"/>
            <a:ext cx="3110320" cy="464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Complementary Products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391400" cy="37147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sz="1800" b="1" dirty="0" smtClean="0">
                <a:solidFill>
                  <a:srgbClr val="7F7F7F"/>
                </a:solidFill>
              </a:rPr>
              <a:t>ageLOC</a:t>
            </a:r>
            <a:r>
              <a:rPr lang="en-US" sz="1800" b="1" baseline="30000" dirty="0">
                <a:solidFill>
                  <a:srgbClr val="7F7F7F"/>
                </a:solidFill>
              </a:rPr>
              <a:t>®</a:t>
            </a:r>
            <a:r>
              <a:rPr lang="en-US" sz="1800" b="1" dirty="0" smtClean="0">
                <a:solidFill>
                  <a:srgbClr val="7F7F7F"/>
                </a:solidFill>
              </a:rPr>
              <a:t> Transformation</a:t>
            </a:r>
            <a:r>
              <a:rPr lang="en-US" sz="1800" dirty="0" smtClean="0">
                <a:solidFill>
                  <a:srgbClr val="7F7F7F"/>
                </a:solidFill>
              </a:rPr>
              <a:t>—infuses skin with the power of ageLOC ingredients on a daily basis to target aging at its source. These four premier products work together to reveal younger looking skin in eight ways—for a more youthful, healthier looking you now and in the future.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en-US" sz="1800" b="1" dirty="0" err="1" smtClean="0">
                <a:solidFill>
                  <a:srgbClr val="7F7F7F"/>
                </a:solidFill>
              </a:rPr>
              <a:t>Tru</a:t>
            </a:r>
            <a:r>
              <a:rPr lang="en-US" sz="1800" b="1" dirty="0" smtClean="0">
                <a:solidFill>
                  <a:srgbClr val="7F7F7F"/>
                </a:solidFill>
              </a:rPr>
              <a:t> </a:t>
            </a:r>
            <a:r>
              <a:rPr lang="en-US" sz="1800" b="1" dirty="0" smtClean="0">
                <a:solidFill>
                  <a:srgbClr val="7F7F7F"/>
                </a:solidFill>
              </a:rPr>
              <a:t>Face</a:t>
            </a:r>
            <a:r>
              <a:rPr lang="en-US" sz="1800" b="1" baseline="30000" dirty="0">
                <a:solidFill>
                  <a:srgbClr val="7F7F7F"/>
                </a:solidFill>
              </a:rPr>
              <a:t>®</a:t>
            </a:r>
            <a:r>
              <a:rPr lang="en-US" sz="1800" b="1" dirty="0" smtClean="0">
                <a:solidFill>
                  <a:srgbClr val="7F7F7F"/>
                </a:solidFill>
              </a:rPr>
              <a:t> </a:t>
            </a:r>
            <a:r>
              <a:rPr lang="en-US" sz="1800" b="1" dirty="0" smtClean="0">
                <a:solidFill>
                  <a:srgbClr val="7F7F7F"/>
                </a:solidFill>
              </a:rPr>
              <a:t>Priming Solution</a:t>
            </a:r>
            <a:r>
              <a:rPr lang="en-US" sz="1800" dirty="0">
                <a:solidFill>
                  <a:srgbClr val="7F7F7F"/>
                </a:solidFill>
              </a:rPr>
              <a:t>—prepares </a:t>
            </a:r>
            <a:r>
              <a:rPr lang="en-US" sz="1800" dirty="0" smtClean="0">
                <a:solidFill>
                  <a:srgbClr val="7F7F7F"/>
                </a:solidFill>
              </a:rPr>
              <a:t>your skin to optimize the anti-aging power of Tru Face products.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en-US" sz="1800" b="1" dirty="0" smtClean="0">
                <a:solidFill>
                  <a:srgbClr val="7F7F7F"/>
                </a:solidFill>
              </a:rPr>
              <a:t>Tru Face</a:t>
            </a:r>
            <a:r>
              <a:rPr lang="en-US" sz="1800" b="1" baseline="30000" dirty="0" smtClean="0">
                <a:solidFill>
                  <a:srgbClr val="7F7F7F"/>
                </a:solidFill>
              </a:rPr>
              <a:t>®</a:t>
            </a:r>
            <a:r>
              <a:rPr lang="en-US" sz="1800" b="1" dirty="0" smtClean="0">
                <a:solidFill>
                  <a:srgbClr val="7F7F7F"/>
                </a:solidFill>
              </a:rPr>
              <a:t> Line Corrector</a:t>
            </a:r>
            <a:r>
              <a:rPr lang="en-US" sz="1800" dirty="0" smtClean="0">
                <a:solidFill>
                  <a:srgbClr val="7F7F7F"/>
                </a:solidFill>
              </a:rPr>
              <a:t>—decreases the appearance of lines and </a:t>
            </a:r>
            <a:r>
              <a:rPr lang="en-US" sz="1800" dirty="0">
                <a:solidFill>
                  <a:srgbClr val="7F7F7F"/>
                </a:solidFill>
              </a:rPr>
              <a:t>wrinkles with pro-collagen peptides. </a:t>
            </a:r>
            <a:endParaRPr lang="en-US" sz="1800" dirty="0" smtClean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100000"/>
              </a:lnSpc>
            </a:pPr>
            <a:r>
              <a:rPr lang="en-US" sz="1800" b="1" dirty="0" smtClean="0">
                <a:solidFill>
                  <a:srgbClr val="7F7F7F"/>
                </a:solidFill>
              </a:rPr>
              <a:t>Nu Skin 180°</a:t>
            </a:r>
            <a:r>
              <a:rPr lang="en-US" sz="1800" b="1" baseline="30000" dirty="0" smtClean="0">
                <a:solidFill>
                  <a:srgbClr val="7F7F7F"/>
                </a:solidFill>
              </a:rPr>
              <a:t>®</a:t>
            </a:r>
            <a:r>
              <a:rPr lang="en-US" sz="1800" b="1" dirty="0" smtClean="0">
                <a:solidFill>
                  <a:srgbClr val="7F7F7F"/>
                </a:solidFill>
              </a:rPr>
              <a:t> Anti-Aging Skin Therapy System</a:t>
            </a:r>
            <a:r>
              <a:rPr lang="en-US" sz="1800" dirty="0">
                <a:solidFill>
                  <a:srgbClr val="7F7F7F"/>
                </a:solidFill>
              </a:rPr>
              <a:t>—an </a:t>
            </a:r>
            <a:r>
              <a:rPr lang="en-US" sz="1800" dirty="0" smtClean="0">
                <a:solidFill>
                  <a:srgbClr val="7F7F7F"/>
                </a:solidFill>
              </a:rPr>
              <a:t>aggressive regimen that helps reduce the appearance of fine lines and wrinkles.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Objectives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514600"/>
            <a:ext cx="7772400" cy="3714750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After viewing this course, you should have an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of the following:</a:t>
            </a:r>
          </a:p>
          <a:p>
            <a:pPr lvl="1" indent="-233363" eaLnBrk="1" hangingPunct="1">
              <a:lnSpc>
                <a:spcPct val="100000"/>
              </a:lnSpc>
              <a:buClrTx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Aging and elastin</a:t>
            </a:r>
          </a:p>
          <a:p>
            <a:pPr lvl="1" indent="-233363" eaLnBrk="1" hangingPunct="1">
              <a:lnSpc>
                <a:spcPct val="100000"/>
              </a:lnSpc>
              <a:buClrTx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Ethocyn</a:t>
            </a:r>
            <a:r>
              <a:rPr lang="en-US" sz="2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works </a:t>
            </a:r>
          </a:p>
          <a:p>
            <a:pPr lvl="1" indent="-233363" eaLnBrk="1" hangingPunct="1">
              <a:lnSpc>
                <a:spcPct val="100000"/>
              </a:lnSpc>
              <a:buClrTx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ingredients and benefits of ageLOC</a:t>
            </a:r>
            <a:r>
              <a:rPr lang="en-US" sz="2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Tru Face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Essence Ultra</a:t>
            </a:r>
          </a:p>
          <a:p>
            <a:pPr marL="0" indent="0" eaLnBrk="1" hangingPunct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/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Ethocyn</a:t>
            </a:r>
            <a:r>
              <a:rPr lang="en-US" sz="14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registered trademark of BCS.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Review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848600" cy="39624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SzPct val="80000"/>
            </a:pPr>
            <a:r>
              <a:rPr lang="en-US" sz="1600" b="1" dirty="0" smtClean="0">
                <a:solidFill>
                  <a:srgbClr val="7F7F7F"/>
                </a:solidFill>
              </a:rPr>
              <a:t>Overview</a:t>
            </a:r>
            <a:br>
              <a:rPr lang="en-US" sz="1600" b="1" dirty="0" smtClean="0">
                <a:solidFill>
                  <a:srgbClr val="7F7F7F"/>
                </a:solidFill>
              </a:rPr>
            </a:br>
            <a:r>
              <a:rPr lang="en-US" sz="1600" dirty="0" smtClean="0">
                <a:solidFill>
                  <a:srgbClr val="7F7F7F"/>
                </a:solidFill>
              </a:rPr>
              <a:t>Nu Skin’s firming specialist now employs revolutionary anti-aging science to target the sources of aging that lead to loss of firmness. Formulated with the power of </a:t>
            </a:r>
            <a:r>
              <a:rPr lang="en-US" sz="1600" dirty="0" err="1" smtClean="0">
                <a:solidFill>
                  <a:srgbClr val="7F7F7F"/>
                </a:solidFill>
              </a:rPr>
              <a:t>Ethocyn</a:t>
            </a:r>
            <a:r>
              <a:rPr lang="en-US" sz="1600" baseline="30000" smtClean="0">
                <a:solidFill>
                  <a:srgbClr val="7F7F7F"/>
                </a:solidFill>
              </a:rPr>
              <a:t>®</a:t>
            </a:r>
            <a:r>
              <a:rPr lang="en-US" sz="1600" smtClean="0">
                <a:solidFill>
                  <a:srgbClr val="7F7F7F"/>
                </a:solidFill>
              </a:rPr>
              <a:t> </a:t>
            </a:r>
            <a:r>
              <a:rPr lang="en-US" sz="1600" dirty="0" smtClean="0">
                <a:solidFill>
                  <a:srgbClr val="7F7F7F"/>
                </a:solidFill>
              </a:rPr>
              <a:t>and a protective antioxidant network, ageLOC</a:t>
            </a:r>
            <a:r>
              <a:rPr lang="en-US" sz="1600" baseline="30000" dirty="0">
                <a:solidFill>
                  <a:srgbClr val="7F7F7F"/>
                </a:solidFill>
              </a:rPr>
              <a:t>®</a:t>
            </a:r>
            <a:r>
              <a:rPr lang="en-US" sz="1600" dirty="0" smtClean="0">
                <a:solidFill>
                  <a:srgbClr val="7F7F7F"/>
                </a:solidFill>
              </a:rPr>
              <a:t> Tru Face</a:t>
            </a:r>
            <a:r>
              <a:rPr lang="en-US" sz="1600" baseline="30000" dirty="0">
                <a:solidFill>
                  <a:srgbClr val="7F7F7F"/>
                </a:solidFill>
              </a:rPr>
              <a:t>®</a:t>
            </a:r>
            <a:r>
              <a:rPr lang="en-US" sz="1600" dirty="0" smtClean="0">
                <a:solidFill>
                  <a:srgbClr val="7F7F7F"/>
                </a:solidFill>
              </a:rPr>
              <a:t> Essence Ultra contours the skin and helps to protect the skin from oxidizing free radicals.  </a:t>
            </a:r>
          </a:p>
          <a:p>
            <a:pPr marL="0" indent="0" eaLnBrk="1" hangingPunct="1">
              <a:lnSpc>
                <a:spcPct val="100000"/>
              </a:lnSpc>
              <a:buSzPct val="80000"/>
            </a:pPr>
            <a:r>
              <a:rPr lang="en-US" sz="1600" b="1" dirty="0" smtClean="0">
                <a:solidFill>
                  <a:srgbClr val="7F7F7F"/>
                </a:solidFill>
              </a:rPr>
              <a:t>Benefits</a:t>
            </a:r>
          </a:p>
          <a:p>
            <a:pPr marL="914400" lvl="1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arenR"/>
            </a:pPr>
            <a:r>
              <a:rPr lang="en-US" sz="1600" dirty="0">
                <a:solidFill>
                  <a:srgbClr val="7F7F7F"/>
                </a:solidFill>
              </a:rPr>
              <a:t>ageLOC</a:t>
            </a:r>
            <a:r>
              <a:rPr lang="en-US" sz="1600" baseline="30000" dirty="0">
                <a:solidFill>
                  <a:srgbClr val="7F7F7F"/>
                </a:solidFill>
              </a:rPr>
              <a:t>® </a:t>
            </a:r>
            <a:r>
              <a:rPr lang="en-US" sz="1600" dirty="0">
                <a:solidFill>
                  <a:srgbClr val="7F7F7F"/>
                </a:solidFill>
              </a:rPr>
              <a:t>targets the sources of aging related to firmness to preserve the </a:t>
            </a:r>
            <a:r>
              <a:rPr lang="en-US" sz="1600" dirty="0" smtClean="0">
                <a:solidFill>
                  <a:srgbClr val="7F7F7F"/>
                </a:solidFill>
              </a:rPr>
              <a:t>look </a:t>
            </a:r>
            <a:r>
              <a:rPr lang="en-US" sz="1600" dirty="0">
                <a:solidFill>
                  <a:srgbClr val="7F7F7F"/>
                </a:solidFill>
              </a:rPr>
              <a:t>of youth</a:t>
            </a:r>
            <a:r>
              <a:rPr lang="en-US" sz="1600" dirty="0" smtClean="0">
                <a:solidFill>
                  <a:srgbClr val="7F7F7F"/>
                </a:solidFill>
              </a:rPr>
              <a:t>.</a:t>
            </a:r>
            <a:endParaRPr lang="en-US" sz="1600" dirty="0">
              <a:solidFill>
                <a:srgbClr val="7F7F7F"/>
              </a:solidFill>
            </a:endParaRPr>
          </a:p>
          <a:p>
            <a:pPr marL="914400" lvl="1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arenR"/>
            </a:pPr>
            <a:r>
              <a:rPr lang="en-US" sz="1600" dirty="0">
                <a:solidFill>
                  <a:srgbClr val="7F7F7F"/>
                </a:solidFill>
              </a:rPr>
              <a:t>Featuring the power of </a:t>
            </a:r>
            <a:r>
              <a:rPr lang="en-US" sz="1600" dirty="0" smtClean="0">
                <a:solidFill>
                  <a:srgbClr val="7F7F7F"/>
                </a:solidFill>
              </a:rPr>
              <a:t>Ethocyn,</a:t>
            </a:r>
            <a:r>
              <a:rPr lang="en-US" sz="1600" baseline="30000" dirty="0" smtClean="0">
                <a:solidFill>
                  <a:srgbClr val="7F7F7F"/>
                </a:solidFill>
              </a:rPr>
              <a:t>®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rgbClr val="7F7F7F"/>
                </a:solidFill>
              </a:rPr>
              <a:t>clinically proven to improve the key component of firm skin</a:t>
            </a:r>
            <a:r>
              <a:rPr lang="en-US" sz="1600" dirty="0" smtClean="0">
                <a:solidFill>
                  <a:srgbClr val="7F7F7F"/>
                </a:solidFill>
              </a:rPr>
              <a:t>.</a:t>
            </a:r>
            <a:endParaRPr lang="en-US" sz="1600" dirty="0">
              <a:solidFill>
                <a:srgbClr val="7F7F7F"/>
              </a:solidFill>
            </a:endParaRPr>
          </a:p>
          <a:p>
            <a:pPr marL="914400" lvl="1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arenR"/>
            </a:pPr>
            <a:r>
              <a:rPr lang="en-US" sz="1600" dirty="0">
                <a:solidFill>
                  <a:srgbClr val="7F7F7F"/>
                </a:solidFill>
              </a:rPr>
              <a:t>Helps contour and firm the skin for a more youthful appearance</a:t>
            </a:r>
            <a:r>
              <a:rPr lang="en-US" sz="1600" dirty="0" smtClean="0">
                <a:solidFill>
                  <a:srgbClr val="7F7F7F"/>
                </a:solidFill>
              </a:rPr>
              <a:t>.</a:t>
            </a:r>
            <a:endParaRPr lang="en-US" sz="1600" dirty="0">
              <a:solidFill>
                <a:srgbClr val="7F7F7F"/>
              </a:solidFill>
            </a:endParaRPr>
          </a:p>
          <a:p>
            <a:pPr marL="914400" lvl="1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arenR"/>
            </a:pPr>
            <a:r>
              <a:rPr lang="en-US" sz="1600" dirty="0">
                <a:solidFill>
                  <a:srgbClr val="7F7F7F"/>
                </a:solidFill>
              </a:rPr>
              <a:t>Defines skin around the eyes, neck, chin, and </a:t>
            </a:r>
            <a:r>
              <a:rPr lang="en-US" sz="1600" dirty="0" smtClean="0">
                <a:solidFill>
                  <a:srgbClr val="7F7F7F"/>
                </a:solidFill>
              </a:rPr>
              <a:t>jawline.</a:t>
            </a:r>
            <a:endParaRPr lang="en-US" sz="1600" dirty="0">
              <a:solidFill>
                <a:srgbClr val="7F7F7F"/>
              </a:solidFill>
            </a:endParaRPr>
          </a:p>
          <a:p>
            <a:pPr marL="914400" lvl="1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lphaLcParenR"/>
            </a:pPr>
            <a:r>
              <a:rPr lang="en-US" sz="1600" dirty="0">
                <a:solidFill>
                  <a:srgbClr val="7F7F7F"/>
                </a:solidFill>
              </a:rPr>
              <a:t>Helps protect the skin from oxidizing free </a:t>
            </a:r>
            <a:r>
              <a:rPr lang="en-US" sz="1600" dirty="0" smtClean="0">
                <a:solidFill>
                  <a:srgbClr val="7F7F7F"/>
                </a:solidFill>
              </a:rPr>
              <a:t>radicals. </a:t>
            </a:r>
            <a:r>
              <a:rPr lang="en-US" sz="1600" strike="sngStrike" dirty="0" smtClean="0">
                <a:solidFill>
                  <a:srgbClr val="7F7F7F"/>
                </a:solidFill>
              </a:rPr>
              <a:t> </a:t>
            </a:r>
            <a:endParaRPr lang="en-US" sz="1600" strike="sngStrike" dirty="0">
              <a:solidFill>
                <a:srgbClr val="7F7F7F"/>
              </a:solidFill>
            </a:endParaRPr>
          </a:p>
          <a:p>
            <a:pPr marL="0" indent="0" eaLnBrk="1" hangingPunct="1">
              <a:lnSpc>
                <a:spcPct val="100000"/>
              </a:lnSpc>
              <a:buSzPct val="80000"/>
            </a:pPr>
            <a:r>
              <a:rPr lang="en-US" sz="1600" b="1" dirty="0" smtClean="0">
                <a:solidFill>
                  <a:srgbClr val="7F7F7F"/>
                </a:solidFill>
              </a:rPr>
              <a:t/>
            </a:r>
            <a:br>
              <a:rPr lang="en-US" sz="1600" b="1" dirty="0" smtClean="0">
                <a:solidFill>
                  <a:srgbClr val="7F7F7F"/>
                </a:solidFill>
              </a:rPr>
            </a:br>
            <a:r>
              <a:rPr lang="en-US" sz="1600" b="1" dirty="0" smtClean="0">
                <a:solidFill>
                  <a:srgbClr val="7F7F7F"/>
                </a:solidFill>
              </a:rPr>
              <a:t>	Key Ingredients: p</a:t>
            </a:r>
            <a:r>
              <a:rPr lang="en-US" sz="1600" dirty="0" smtClean="0">
                <a:solidFill>
                  <a:srgbClr val="7F7F7F"/>
                </a:solidFill>
              </a:rPr>
              <a:t>roprietary ageLOC</a:t>
            </a:r>
            <a:r>
              <a:rPr lang="en-US" sz="1600" baseline="30000" dirty="0" smtClean="0">
                <a:solidFill>
                  <a:srgbClr val="7F7F7F"/>
                </a:solidFill>
              </a:rPr>
              <a:t>®</a:t>
            </a:r>
            <a:r>
              <a:rPr lang="en-US" sz="1600" dirty="0" smtClean="0">
                <a:solidFill>
                  <a:srgbClr val="7F7F7F"/>
                </a:solidFill>
              </a:rPr>
              <a:t> blend, Ethocyn,</a:t>
            </a:r>
            <a:r>
              <a:rPr lang="en-US" sz="1600" baseline="30000" dirty="0" smtClean="0">
                <a:solidFill>
                  <a:srgbClr val="7F7F7F"/>
                </a:solidFill>
              </a:rPr>
              <a:t>® </a:t>
            </a:r>
            <a:r>
              <a:rPr lang="en-US" sz="1600" dirty="0" smtClean="0">
                <a:solidFill>
                  <a:srgbClr val="7F7F7F"/>
                </a:solidFill>
              </a:rPr>
              <a:t>antioxidant network</a:t>
            </a:r>
          </a:p>
          <a:p>
            <a:pPr marL="0" indent="0" eaLnBrk="1" hangingPunct="1">
              <a:lnSpc>
                <a:spcPct val="90000"/>
              </a:lnSpc>
              <a:buSzPct val="80000"/>
            </a:pPr>
            <a:endParaRPr lang="en-US" sz="15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895600"/>
            <a:ext cx="3733800" cy="3429000"/>
          </a:xfrm>
        </p:spPr>
        <p:txBody>
          <a:bodyPr>
            <a:normAutofit/>
          </a:bodyPr>
          <a:lstStyle/>
          <a:p>
            <a:pPr marL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rgbClr val="808080"/>
                </a:solidFill>
              </a:rPr>
              <a:t>As we age, we lose our youthful appearance. We no longer have firm, lifted, and smooth facial skin. Our skin begins to sag, losing youthful contour and definition. </a:t>
            </a:r>
            <a:endParaRPr lang="en-US" sz="2100" dirty="0">
              <a:solidFill>
                <a:srgbClr val="808080"/>
              </a:solidFill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219200"/>
            <a:ext cx="73754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none" baseline="0">
                <a:solidFill>
                  <a:schemeClr val="accent4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dirty="0">
                <a:solidFill>
                  <a:srgbClr val="638EA2"/>
                </a:solidFill>
              </a:rPr>
              <a:t>Loss of Youthful Appearance</a:t>
            </a:r>
          </a:p>
        </p:txBody>
      </p:sp>
      <p:pic>
        <p:nvPicPr>
          <p:cNvPr id="2" name="Picture 1" descr="RM1220218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77" y="2209800"/>
            <a:ext cx="3707624" cy="4648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Elastin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808080"/>
                </a:solidFill>
              </a:rPr>
              <a:t>Elastin is an elastic, coiled protein fiber that helps skin maintain its flexibility and elasticity</a:t>
            </a:r>
            <a:r>
              <a:rPr lang="en-US" altLang="ja-JP" dirty="0" smtClean="0">
                <a:solidFill>
                  <a:srgbClr val="808080"/>
                </a:solidFill>
              </a:rPr>
              <a:t>. Much like a rubber band, this skin protein has the ability to stretch and then snap back into shape.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2" name="Picture 1" descr="elastin.TFE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2654300" cy="274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6106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Introducing…</a:t>
            </a:r>
          </a:p>
        </p:txBody>
      </p:sp>
      <p:pic>
        <p:nvPicPr>
          <p:cNvPr id="2" name="Picture 1" descr="RM122025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76" y="2209800"/>
            <a:ext cx="3707624" cy="4648200"/>
          </a:xfrm>
          <a:prstGeom prst="rect">
            <a:avLst/>
          </a:prstGeom>
        </p:spPr>
      </p:pic>
      <p:pic>
        <p:nvPicPr>
          <p:cNvPr id="4" name="Picture 3" descr="RM12100001.white fad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47037" r="32213" b="17814"/>
          <a:stretch/>
        </p:blipFill>
        <p:spPr>
          <a:xfrm>
            <a:off x="1600200" y="2590800"/>
            <a:ext cx="2486982" cy="34205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ageLOC</a:t>
            </a:r>
            <a:r>
              <a:rPr lang="en-US" baseline="30000" dirty="0" smtClean="0"/>
              <a:t>®</a:t>
            </a:r>
            <a:r>
              <a:rPr lang="en-US" dirty="0" smtClean="0"/>
              <a:t> Tru Face</a:t>
            </a:r>
            <a:r>
              <a:rPr lang="en-US" baseline="30000" dirty="0" smtClean="0"/>
              <a:t>®</a:t>
            </a:r>
            <a:r>
              <a:rPr lang="en-US" dirty="0" smtClean="0"/>
              <a:t> Essence Ultra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4876800" cy="31813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808080"/>
                </a:solidFill>
              </a:rPr>
              <a:t>Now you can change the way your skin ages and embrace the look of youth with ageLOC Tru Face Essence Ultra. </a:t>
            </a:r>
            <a:r>
              <a:rPr lang="en-US" sz="1800" dirty="0">
                <a:solidFill>
                  <a:srgbClr val="7F7F7F"/>
                </a:solidFill>
              </a:rPr>
              <a:t>Nu Skin’s firming specialist now employs revolutionary </a:t>
            </a:r>
            <a:r>
              <a:rPr lang="en-US" sz="1800" dirty="0" smtClean="0">
                <a:solidFill>
                  <a:srgbClr val="7F7F7F"/>
                </a:solidFill>
              </a:rPr>
              <a:t>anti-aging science </a:t>
            </a:r>
            <a:r>
              <a:rPr lang="en-US" sz="1800" dirty="0">
                <a:solidFill>
                  <a:srgbClr val="7F7F7F"/>
                </a:solidFill>
              </a:rPr>
              <a:t>to target the sources of aging that lead to loss of firmness. </a:t>
            </a:r>
            <a:r>
              <a:rPr lang="en-US" sz="1800" dirty="0" smtClean="0">
                <a:solidFill>
                  <a:srgbClr val="7F7F7F"/>
                </a:solidFill>
              </a:rPr>
              <a:t>It’s formulated </a:t>
            </a:r>
            <a:r>
              <a:rPr lang="en-US" sz="1800" dirty="0">
                <a:solidFill>
                  <a:srgbClr val="7F7F7F"/>
                </a:solidFill>
              </a:rPr>
              <a:t>with the power of </a:t>
            </a:r>
            <a:r>
              <a:rPr lang="en-US" sz="1800" dirty="0" err="1" smtClean="0">
                <a:solidFill>
                  <a:srgbClr val="7F7F7F"/>
                </a:solidFill>
              </a:rPr>
              <a:t>Ethocyn</a:t>
            </a:r>
            <a:r>
              <a:rPr lang="en-US" sz="1800" baseline="30000" dirty="0" smtClean="0">
                <a:solidFill>
                  <a:srgbClr val="7F7F7F"/>
                </a:solidFill>
              </a:rPr>
              <a:t>®</a:t>
            </a:r>
            <a:r>
              <a:rPr lang="en-US" sz="1800" dirty="0">
                <a:solidFill>
                  <a:srgbClr val="7F7F7F"/>
                </a:solidFill>
              </a:rPr>
              <a:t> to contour the skin and </a:t>
            </a:r>
            <a:r>
              <a:rPr lang="en-US" sz="1800" dirty="0">
                <a:solidFill>
                  <a:srgbClr val="7F7F7F"/>
                </a:solidFill>
              </a:rPr>
              <a:t>a protective antioxidant </a:t>
            </a:r>
            <a:r>
              <a:rPr lang="en-US" sz="1800" dirty="0" smtClean="0">
                <a:solidFill>
                  <a:srgbClr val="7F7F7F"/>
                </a:solidFill>
              </a:rPr>
              <a:t>network </a:t>
            </a:r>
            <a:r>
              <a:rPr lang="en-US" sz="1800" dirty="0" smtClean="0">
                <a:solidFill>
                  <a:srgbClr val="7F7F7F"/>
                </a:solidFill>
              </a:rPr>
              <a:t>that </a:t>
            </a:r>
            <a:r>
              <a:rPr lang="en-US" sz="1800" dirty="0" smtClean="0">
                <a:solidFill>
                  <a:srgbClr val="7F7F7F"/>
                </a:solidFill>
              </a:rPr>
              <a:t>helps to protect the skin from oxidizing free radicals. </a:t>
            </a:r>
            <a:r>
              <a:rPr lang="en-US" sz="1800" dirty="0" smtClean="0">
                <a:solidFill>
                  <a:srgbClr val="808080"/>
                </a:solidFill>
              </a:rPr>
              <a:t>Leave undefined skin in the past with ageLOC Tru Face Essence Ultra.</a:t>
            </a:r>
          </a:p>
        </p:txBody>
      </p:sp>
      <p:pic>
        <p:nvPicPr>
          <p:cNvPr id="6" name="Picture 5" descr="RM12100001.white fad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47037" r="32213" b="15926"/>
          <a:stretch/>
        </p:blipFill>
        <p:spPr>
          <a:xfrm>
            <a:off x="5791200" y="2362200"/>
            <a:ext cx="2819401" cy="40860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Product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49" y="2362200"/>
            <a:ext cx="8899451" cy="294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Features </a:t>
            </a:r>
            <a:r>
              <a:rPr lang="en-US" sz="1700" dirty="0" err="1" smtClean="0">
                <a:solidFill>
                  <a:srgbClr val="7F7F7F"/>
                </a:solidFill>
                <a:latin typeface="Arial"/>
                <a:cs typeface="Arial"/>
              </a:rPr>
              <a:t>ageLOC</a:t>
            </a:r>
            <a:r>
              <a:rPr lang="en-US" sz="1700" baseline="30000" dirty="0" smtClean="0">
                <a:solidFill>
                  <a:srgbClr val="7F7F7F"/>
                </a:solidFill>
                <a:latin typeface="Arial"/>
                <a:cs typeface="Arial"/>
              </a:rPr>
              <a:t>® </a:t>
            </a: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Proprietary </a:t>
            </a:r>
            <a:r>
              <a:rPr lang="en-US" sz="1700" dirty="0">
                <a:solidFill>
                  <a:srgbClr val="7F7F7F"/>
                </a:solidFill>
                <a:latin typeface="Arial"/>
                <a:cs typeface="Arial"/>
              </a:rPr>
              <a:t>Blend </a:t>
            </a: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that targets the sources of aging.</a:t>
            </a:r>
            <a:b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</a:br>
            <a:endParaRPr lang="en-US" sz="17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Featuring the power of Ethocyn,</a:t>
            </a:r>
            <a:r>
              <a:rPr lang="en-US" sz="1700" baseline="30000" dirty="0" smtClean="0">
                <a:solidFill>
                  <a:srgbClr val="7F7F7F"/>
                </a:solidFill>
                <a:latin typeface="Arial"/>
                <a:cs typeface="Arial"/>
              </a:rPr>
              <a:t>® </a:t>
            </a: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clinically proven to improve the key component of firm skin.</a:t>
            </a:r>
          </a:p>
          <a:p>
            <a:pPr marL="914400" lvl="1" indent="-457200">
              <a:buFont typeface="+mj-lt"/>
              <a:buAutoNum type="alphaLcParenR"/>
            </a:pPr>
            <a:endParaRPr lang="en-US" sz="17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Helps contour and firm the skin for a more youthful appearance.</a:t>
            </a:r>
            <a:b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</a:br>
            <a:endParaRPr lang="en-US" sz="17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Defines skin around the </a:t>
            </a:r>
            <a:r>
              <a:rPr lang="en-US" sz="1700" dirty="0" smtClean="0">
                <a:solidFill>
                  <a:srgbClr val="7F7F7F"/>
                </a:solidFill>
              </a:rPr>
              <a:t>eyes, neck, chin, and jawline.</a:t>
            </a:r>
          </a:p>
          <a:p>
            <a:pPr marL="914400" lvl="1" indent="-457200">
              <a:buFont typeface="+mj-lt"/>
              <a:buAutoNum type="alphaLcParenR"/>
            </a:pPr>
            <a:endParaRPr lang="en-US" sz="17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solidFill>
                  <a:srgbClr val="7F7F7F"/>
                </a:solidFill>
                <a:latin typeface="Arial"/>
                <a:cs typeface="Arial"/>
              </a:rPr>
              <a:t>Helps protect the skin from oxidizing free radicals. </a:t>
            </a:r>
            <a:r>
              <a:rPr lang="en-US" sz="1700" strike="sngStrike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</a:p>
          <a:p>
            <a:pPr lvl="0">
              <a:lnSpc>
                <a:spcPct val="90000"/>
              </a:lnSpc>
            </a:pPr>
            <a:endParaRPr lang="en-US" sz="17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Key Ingredients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7696200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  <a:t>ageLOC</a:t>
            </a:r>
            <a:r>
              <a:rPr lang="en-US" b="1" baseline="30000" dirty="0" smtClean="0">
                <a:solidFill>
                  <a:srgbClr val="7F7F7F"/>
                </a:solidFill>
                <a:latin typeface="Arial"/>
                <a:cs typeface="Arial"/>
              </a:rPr>
              <a:t>®</a:t>
            </a:r>
            <a: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  <a:t> Proprietary Blend </a:t>
            </a:r>
            <a:b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Ingredients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that target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the sources of aging.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  <a:t>Ethocyn</a:t>
            </a:r>
            <a:r>
              <a:rPr lang="en-US" b="1" baseline="30000" dirty="0" smtClean="0">
                <a:solidFill>
                  <a:srgbClr val="7F7F7F"/>
                </a:solidFill>
                <a:latin typeface="Arial"/>
                <a:cs typeface="Arial"/>
              </a:rPr>
              <a:t>®</a:t>
            </a:r>
            <a:r>
              <a:rPr lang="en-US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n anti-aging ingredient that has been clinically proven to improve 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the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key component of firm skin.</a:t>
            </a:r>
            <a:endParaRPr lang="en-US" strike="sngStrike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  <a:t>Antioxidant Network </a:t>
            </a:r>
            <a:b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Helps protect the skin from oxidizing free radicals.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9248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Description of Benefits </a:t>
            </a:r>
          </a:p>
        </p:txBody>
      </p:sp>
      <p:pic>
        <p:nvPicPr>
          <p:cNvPr id="2" name="Picture 1" descr="RM122021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5808133" cy="46312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TPSLTOPIC_" val="7-3-452"/>
  <p:tag name="_TPSLREQ_" val="true"/>
  <p:tag name="_TPSLAUTO_" val="0"/>
</p:tagLst>
</file>

<file path=ppt/theme/theme1.xml><?xml version="1.0" encoding="utf-8"?>
<a:theme xmlns:a="http://schemas.openxmlformats.org/drawingml/2006/main" name="Standaardontwer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tandaardontwer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4219</TotalTime>
  <Words>604</Words>
  <Application>Microsoft Macintosh PowerPoint</Application>
  <PresentationFormat>On-screen Show (4:3)</PresentationFormat>
  <Paragraphs>76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Standaardontwerp</vt:lpstr>
      <vt:lpstr>1_Standaardontwerp</vt:lpstr>
      <vt:lpstr>PowerPoint Presentation</vt:lpstr>
      <vt:lpstr>Objectives </vt:lpstr>
      <vt:lpstr>PowerPoint Presentation</vt:lpstr>
      <vt:lpstr>Elastin</vt:lpstr>
      <vt:lpstr>Introducing…</vt:lpstr>
      <vt:lpstr>ageLOC® Tru Face® Essence Ultra</vt:lpstr>
      <vt:lpstr>Product Benefits</vt:lpstr>
      <vt:lpstr>Key Ingredients</vt:lpstr>
      <vt:lpstr>Description of Benefits </vt:lpstr>
      <vt:lpstr>Description of Benefits</vt:lpstr>
      <vt:lpstr>Description of Benefits</vt:lpstr>
      <vt:lpstr>Description of Benefits</vt:lpstr>
      <vt:lpstr>Description of Benefits</vt:lpstr>
      <vt:lpstr>Description of Benefits</vt:lpstr>
      <vt:lpstr>  Clinical Study </vt:lpstr>
      <vt:lpstr>Percent Improvement Over Baseline</vt:lpstr>
      <vt:lpstr>Percent of Subjects</vt:lpstr>
      <vt:lpstr>Usage Regimen Recommendations</vt:lpstr>
      <vt:lpstr>Complementary Products</vt:lpstr>
      <vt:lpstr>Review</vt:lpstr>
    </vt:vector>
  </TitlesOfParts>
  <Company>Nu Skin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 Face™ Essence Ultra</dc:title>
  <dc:creator>Kara C Holley</dc:creator>
  <cp:lastModifiedBy>Dana</cp:lastModifiedBy>
  <cp:revision>269</cp:revision>
  <cp:lastPrinted>2012-08-23T21:02:28Z</cp:lastPrinted>
  <dcterms:created xsi:type="dcterms:W3CDTF">2010-01-25T23:59:49Z</dcterms:created>
  <dcterms:modified xsi:type="dcterms:W3CDTF">2012-10-04T21:01:17Z</dcterms:modified>
</cp:coreProperties>
</file>